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08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5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2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7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10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2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0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7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99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50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3F076-73AF-4D46-AE99-CFD5CFDAA4EF}" type="datetimeFigureOut">
              <a:rPr lang="en-US" smtClean="0"/>
              <a:t>17/11/16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A0F32-B3C4-2A4A-B201-DE0FE1D8C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ema.europa.eu/docs/en_GB/document_library/EPAR_-_Product_Information/human/002735/WC500165117.pdf" TargetMode="External"/><Relationship Id="rId3" Type="http://schemas.openxmlformats.org/officeDocument/2006/relationships/hyperlink" Target="http://www.drugbank.ca/drugs/DB0904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251640" y="980640"/>
            <a:ext cx="7772040" cy="1469520"/>
          </a:xfrm>
          <a:prstGeom prst="rect">
            <a:avLst/>
          </a:prstGeom>
        </p:spPr>
        <p:txBody>
          <a:bodyPr anchor="b"/>
          <a:lstStyle/>
          <a:p>
            <a:pPr algn="ctr"/>
            <a:r>
              <a:rPr lang="en-US" sz="5500" dirty="0">
                <a:solidFill>
                  <a:srgbClr val="2F2B20"/>
                </a:solidFill>
                <a:latin typeface="Cambria"/>
              </a:rPr>
              <a:t>Gastric intrinsic factor </a:t>
            </a:r>
            <a:endParaRPr sz="5500" dirty="0"/>
          </a:p>
        </p:txBody>
      </p:sp>
      <p:sp>
        <p:nvSpPr>
          <p:cNvPr id="118" name="TextShape 2"/>
          <p:cNvSpPr txBox="1"/>
          <p:nvPr/>
        </p:nvSpPr>
        <p:spPr>
          <a:xfrm>
            <a:off x="539640" y="2925000"/>
            <a:ext cx="7003800" cy="3024000"/>
          </a:xfrm>
          <a:prstGeom prst="rect">
            <a:avLst/>
          </a:prstGeom>
        </p:spPr>
        <p:txBody>
          <a:bodyPr/>
          <a:lstStyle/>
          <a:p>
            <a:r>
              <a:rPr lang="en-US" sz="2000" dirty="0" err="1">
                <a:solidFill>
                  <a:srgbClr val="2F2B20"/>
                </a:solidFill>
                <a:latin typeface="Times New Roman"/>
              </a:rPr>
              <a:t>Drugbank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 ID </a:t>
            </a:r>
            <a:r>
              <a:rPr lang="en-US" sz="2000" dirty="0" smtClean="0">
                <a:solidFill>
                  <a:srgbClr val="2F2B20"/>
                </a:solidFill>
                <a:latin typeface="Times New Roman"/>
              </a:rPr>
              <a:t>: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290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395640" y="836640"/>
            <a:ext cx="7854480" cy="518436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Description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800" dirty="0">
                <a:solidFill>
                  <a:srgbClr val="2F2B20"/>
                </a:solidFill>
                <a:latin typeface="Times New Roman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2F2B20"/>
                </a:solidFill>
                <a:latin typeface="Times New Roman"/>
              </a:rPr>
              <a:t>Intrinsic factor (IF), also known as gastric intrinsic factor (GIF), is a glycoprotein produced by the parietal cells of the stomach. It is necessary for the absorption of vitamin B12 (</a:t>
            </a:r>
            <a:r>
              <a:rPr lang="en-US" sz="2000" dirty="0" err="1">
                <a:solidFill>
                  <a:srgbClr val="2F2B20"/>
                </a:solidFill>
                <a:latin typeface="Times New Roman"/>
              </a:rPr>
              <a:t>cobalamin</a:t>
            </a:r>
            <a:r>
              <a:rPr lang="en-US" sz="2000" dirty="0">
                <a:solidFill>
                  <a:srgbClr val="2F2B20"/>
                </a:solidFill>
                <a:latin typeface="Times New Roman"/>
              </a:rPr>
              <a:t>) later on in the small intestine. 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2369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571320" y="642960"/>
            <a:ext cx="7772040" cy="5571720"/>
          </a:xfrm>
          <a:prstGeom prst="rect">
            <a:avLst/>
          </a:prstGeom>
        </p:spPr>
        <p:txBody>
          <a:bodyPr anchor="t" anchorCtr="0"/>
          <a:lstStyle/>
          <a:p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Brands </a:t>
            </a:r>
            <a:r>
              <a:rPr lang="en-US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 err="1">
                <a:solidFill>
                  <a:srgbClr val="2F2B20"/>
                </a:solidFill>
                <a:latin typeface="Times New Roman"/>
              </a:rPr>
              <a:t>Hematogen</a:t>
            </a:r>
            <a:r>
              <a:rPr lang="en-US" dirty="0">
                <a:solidFill>
                  <a:srgbClr val="2F2B20"/>
                </a:solidFill>
                <a:latin typeface="Times New Roman"/>
              </a:rPr>
              <a:t>  </a:t>
            </a:r>
            <a:endParaRPr dirty="0"/>
          </a:p>
          <a:p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Company : </a:t>
            </a:r>
            <a:r>
              <a:rPr lang="en-US" dirty="0" err="1">
                <a:solidFill>
                  <a:srgbClr val="2F2B20"/>
                </a:solidFill>
                <a:latin typeface="Times New Roman"/>
              </a:rPr>
              <a:t>Nnodum</a:t>
            </a:r>
            <a:r>
              <a:rPr lang="en-US" dirty="0">
                <a:solidFill>
                  <a:srgbClr val="2F2B20"/>
                </a:solidFill>
                <a:latin typeface="Times New Roman"/>
              </a:rPr>
              <a:t> Pharmaceuticals 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Description : </a:t>
            </a:r>
            <a:r>
              <a:rPr lang="en-US" dirty="0" err="1">
                <a:solidFill>
                  <a:srgbClr val="2F2B20"/>
                </a:solidFill>
                <a:latin typeface="Times New Roman"/>
              </a:rPr>
              <a:t>Cyanocobalamin</a:t>
            </a:r>
            <a:r>
              <a:rPr lang="en-US" dirty="0">
                <a:solidFill>
                  <a:srgbClr val="2F2B20"/>
                </a:solidFill>
                <a:latin typeface="Times New Roman"/>
              </a:rPr>
              <a:t>/Gastric intrinsic factor/Iron/Vitamin C </a:t>
            </a:r>
            <a:endParaRPr lang="en-US" dirty="0" smtClean="0">
              <a:solidFill>
                <a:srgbClr val="2F2B2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Used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for/Prescribed for : 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NA</a:t>
            </a:r>
            <a:endParaRPr lang="en-US" dirty="0" smtClean="0">
              <a:solidFill>
                <a:srgbClr val="2F2B2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rgbClr val="2F2B20"/>
                </a:solidFill>
                <a:latin typeface="Times New Roman"/>
              </a:rPr>
              <a:t>Formulation </a:t>
            </a: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: 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NA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Form : 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NA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Route of administration : 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NA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909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57120" y="2428919"/>
            <a:ext cx="7619760" cy="2189439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2F2B20"/>
                </a:solidFill>
                <a:latin typeface="Times New Roman"/>
              </a:rPr>
              <a:t>References</a:t>
            </a:r>
            <a:r>
              <a:rPr lang="en-US" sz="2400" dirty="0">
                <a:solidFill>
                  <a:srgbClr val="2F2B20"/>
                </a:solidFill>
                <a:latin typeface="Times New Roman"/>
              </a:rPr>
              <a:t> </a:t>
            </a:r>
            <a:r>
              <a:rPr lang="en-US" sz="2400" dirty="0" smtClean="0">
                <a:solidFill>
                  <a:srgbClr val="2F2B20"/>
                </a:solidFill>
                <a:latin typeface="Times New Roman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dirty="0">
                <a:solidFill>
                  <a:srgbClr val="2F2B20"/>
                </a:solidFill>
                <a:latin typeface="Times New Roman"/>
                <a:hlinkClick r:id="rId2"/>
              </a:rPr>
              <a:t>http://www.ema.europa.eu/docs/en_GB/document_library/EPAR_-_Product_Information/human/002735/WC500165117.</a:t>
            </a:r>
            <a:r>
              <a:rPr lang="en-US" dirty="0" smtClean="0">
                <a:solidFill>
                  <a:srgbClr val="2F2B20"/>
                </a:solidFill>
                <a:latin typeface="Times New Roman"/>
                <a:hlinkClick r:id="rId2"/>
              </a:rPr>
              <a:t>pdf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2F2B20"/>
                </a:solidFill>
                <a:latin typeface="Times New Roman"/>
              </a:rPr>
              <a:t>
</a:t>
            </a:r>
            <a:r>
              <a:rPr lang="en-US" dirty="0">
                <a:solidFill>
                  <a:srgbClr val="2F2B20"/>
                </a:solidFill>
                <a:latin typeface="Times New Roman"/>
                <a:hlinkClick r:id="rId3"/>
              </a:rPr>
              <a:t>http://www.drugbank.ca/drugs/</a:t>
            </a:r>
            <a:r>
              <a:rPr lang="en-US" dirty="0" smtClean="0">
                <a:solidFill>
                  <a:srgbClr val="2F2B20"/>
                </a:solidFill>
                <a:latin typeface="Times New Roman"/>
                <a:hlinkClick r:id="rId3"/>
              </a:rPr>
              <a:t>DB09043</a:t>
            </a:r>
            <a:r>
              <a:rPr lang="en-US" dirty="0" smtClean="0">
                <a:solidFill>
                  <a:srgbClr val="2F2B20"/>
                </a:solidFill>
                <a:latin typeface="Times New Roman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1735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94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IMTECH GPRS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 Anjuman</dc:creator>
  <cp:lastModifiedBy>BIC</cp:lastModifiedBy>
  <cp:revision>19</cp:revision>
  <dcterms:created xsi:type="dcterms:W3CDTF">2016-09-19T09:29:28Z</dcterms:created>
  <dcterms:modified xsi:type="dcterms:W3CDTF">2016-11-17T08:52:56Z</dcterms:modified>
</cp:coreProperties>
</file>